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9" r:id="rId2"/>
    <p:sldId id="298" r:id="rId3"/>
    <p:sldId id="303" r:id="rId4"/>
    <p:sldId id="297" r:id="rId5"/>
    <p:sldId id="300" r:id="rId6"/>
    <p:sldId id="301" r:id="rId7"/>
    <p:sldId id="308" r:id="rId8"/>
    <p:sldId id="302" r:id="rId9"/>
    <p:sldId id="304" r:id="rId10"/>
    <p:sldId id="305" r:id="rId11"/>
    <p:sldId id="309" r:id="rId12"/>
    <p:sldId id="306" r:id="rId13"/>
    <p:sldId id="307" r:id="rId14"/>
    <p:sldId id="310" r:id="rId15"/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2" r:id="rId32"/>
    <p:sldId id="273" r:id="rId33"/>
    <p:sldId id="274" r:id="rId34"/>
    <p:sldId id="275" r:id="rId35"/>
    <p:sldId id="276" r:id="rId36"/>
    <p:sldId id="277" r:id="rId37"/>
    <p:sldId id="278" r:id="rId38"/>
    <p:sldId id="279" r:id="rId39"/>
    <p:sldId id="280" r:id="rId40"/>
    <p:sldId id="281" r:id="rId41"/>
    <p:sldId id="282" r:id="rId42"/>
    <p:sldId id="283" r:id="rId43"/>
    <p:sldId id="284" r:id="rId44"/>
    <p:sldId id="285" r:id="rId45"/>
    <p:sldId id="286" r:id="rId46"/>
    <p:sldId id="287" r:id="rId47"/>
    <p:sldId id="288" r:id="rId48"/>
    <p:sldId id="289" r:id="rId49"/>
    <p:sldId id="290" r:id="rId50"/>
    <p:sldId id="291" r:id="rId51"/>
    <p:sldId id="292" r:id="rId52"/>
    <p:sldId id="293" r:id="rId53"/>
    <p:sldId id="294" r:id="rId54"/>
    <p:sldId id="295" r:id="rId55"/>
    <p:sldId id="296" r:id="rId5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2383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9147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50576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767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1758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6925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5147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9604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16615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0142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4800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99610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7834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3324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1614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714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01EC4-E481-4451-B264-CFC47567F89E}" type="datetimeFigureOut">
              <a:rPr lang="es-CO" smtClean="0"/>
              <a:t>6/03/2025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CA447D1-C876-479D-9B76-0E3789CC07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79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sz="4800" b="1" dirty="0" smtClean="0">
                <a:latin typeface="Product Sans" panose="020B0403030502040203" pitchFamily="34" charset="0"/>
              </a:rPr>
              <a:t>Bienvenidos al Curso de Diseño y </a:t>
            </a:r>
            <a:r>
              <a:rPr lang="es-CO" sz="4800" b="1" dirty="0" err="1" smtClean="0">
                <a:latin typeface="Product Sans" panose="020B0403030502040203" pitchFamily="34" charset="0"/>
              </a:rPr>
              <a:t>Renderizado</a:t>
            </a:r>
            <a:r>
              <a:rPr lang="es-CO" sz="4800" b="1" dirty="0" smtClean="0">
                <a:latin typeface="Product Sans" panose="020B0403030502040203" pitchFamily="34" charset="0"/>
              </a:rPr>
              <a:t>.</a:t>
            </a:r>
            <a:endParaRPr lang="en-US" sz="4800" b="1" dirty="0">
              <a:latin typeface="Product Sans" panose="020B0403030502040203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349" y="5343787"/>
            <a:ext cx="6566264" cy="84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3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 smtClean="0">
                <a:latin typeface="Product Sans" panose="020B0403030502040203" pitchFamily="34" charset="0"/>
              </a:rPr>
              <a:t>Curso de diseño y </a:t>
            </a:r>
            <a:r>
              <a:rPr lang="es-CO" b="1" dirty="0" err="1" smtClean="0">
                <a:latin typeface="Product Sans" panose="020B0403030502040203" pitchFamily="34" charset="0"/>
              </a:rPr>
              <a:t>Renderizado</a:t>
            </a:r>
            <a:r>
              <a:rPr lang="es-CO" b="1" dirty="0" smtClean="0">
                <a:latin typeface="Product Sans" panose="020B0403030502040203" pitchFamily="34" charset="0"/>
              </a:rPr>
              <a:t> 2025</a:t>
            </a:r>
            <a:endParaRPr lang="en-US" b="1" dirty="0">
              <a:latin typeface="Product Sans" panose="020B040303050204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CO" sz="2000" dirty="0" smtClean="0">
                <a:latin typeface="Product Sans" panose="020B0403030502040203" pitchFamily="34" charset="0"/>
              </a:rPr>
              <a:t>Este es un curso de </a:t>
            </a:r>
            <a:r>
              <a:rPr lang="es-CO" sz="2000" b="1" dirty="0" smtClean="0">
                <a:latin typeface="Product Sans" panose="020B0403030502040203" pitchFamily="34" charset="0"/>
              </a:rPr>
              <a:t>IMPORMADERAS</a:t>
            </a:r>
            <a:r>
              <a:rPr lang="es-CO" sz="2000" dirty="0" smtClean="0">
                <a:latin typeface="Product Sans" panose="020B0403030502040203" pitchFamily="34" charset="0"/>
              </a:rPr>
              <a:t> totalmente gratuito para el transformador de la madera, y además para todos nuestros </a:t>
            </a:r>
            <a:r>
              <a:rPr lang="es-CO" sz="2000" b="1" dirty="0" smtClean="0">
                <a:latin typeface="Product Sans" panose="020B0403030502040203" pitchFamily="34" charset="0"/>
              </a:rPr>
              <a:t>Cliente Fiel.</a:t>
            </a:r>
            <a:r>
              <a:rPr lang="es-CO" sz="2000" dirty="0" smtClean="0">
                <a:latin typeface="Product Sans" panose="020B0403030502040203" pitchFamily="34" charset="0"/>
              </a:rPr>
              <a:t/>
            </a:r>
            <a:br>
              <a:rPr lang="es-CO" sz="2000" dirty="0" smtClean="0">
                <a:latin typeface="Product Sans" panose="020B0403030502040203" pitchFamily="34" charset="0"/>
              </a:rPr>
            </a:br>
            <a:r>
              <a:rPr lang="es-CO" sz="2000" dirty="0" smtClean="0">
                <a:latin typeface="Product Sans" panose="020B0403030502040203" pitchFamily="34" charset="0"/>
              </a:rPr>
              <a:t/>
            </a:r>
            <a:br>
              <a:rPr lang="es-CO" sz="2000" dirty="0" smtClean="0">
                <a:latin typeface="Product Sans" panose="020B0403030502040203" pitchFamily="34" charset="0"/>
              </a:rPr>
            </a:br>
            <a:r>
              <a:rPr lang="es-CO" sz="2000" dirty="0" smtClean="0">
                <a:latin typeface="Product Sans" panose="020B0403030502040203" pitchFamily="34" charset="0"/>
              </a:rPr>
              <a:t>Es un curso pensado para que puedas presentar tus proyectos de una </a:t>
            </a:r>
            <a:r>
              <a:rPr lang="es-CO" sz="2000" b="1" dirty="0" smtClean="0">
                <a:latin typeface="Product Sans" panose="020B0403030502040203" pitchFamily="34" charset="0"/>
              </a:rPr>
              <a:t>forma diferente y profesional.</a:t>
            </a:r>
            <a:r>
              <a:rPr lang="es-CO" sz="2000" dirty="0" smtClean="0">
                <a:latin typeface="Product Sans" panose="020B0403030502040203" pitchFamily="34" charset="0"/>
              </a:rPr>
              <a:t/>
            </a:r>
            <a:br>
              <a:rPr lang="es-CO" sz="2000" dirty="0" smtClean="0">
                <a:latin typeface="Product Sans" panose="020B0403030502040203" pitchFamily="34" charset="0"/>
              </a:rPr>
            </a:br>
            <a:r>
              <a:rPr lang="es-CO" sz="2000" dirty="0" smtClean="0">
                <a:latin typeface="Product Sans" panose="020B0403030502040203" pitchFamily="34" charset="0"/>
              </a:rPr>
              <a:t/>
            </a:r>
            <a:br>
              <a:rPr lang="es-CO" sz="2000" dirty="0" smtClean="0">
                <a:latin typeface="Product Sans" panose="020B0403030502040203" pitchFamily="34" charset="0"/>
              </a:rPr>
            </a:br>
            <a:r>
              <a:rPr lang="es-CO" sz="2000" dirty="0" smtClean="0">
                <a:latin typeface="Product Sans" panose="020B0403030502040203" pitchFamily="34" charset="0"/>
              </a:rPr>
              <a:t>* Este curso tiene una duración de </a:t>
            </a:r>
            <a:r>
              <a:rPr lang="es-CO" sz="2000" b="1" dirty="0" smtClean="0">
                <a:latin typeface="Product Sans" panose="020B0403030502040203" pitchFamily="34" charset="0"/>
              </a:rPr>
              <a:t>2 meses </a:t>
            </a:r>
            <a:r>
              <a:rPr lang="es-CO" sz="2000" i="1" dirty="0" smtClean="0">
                <a:latin typeface="Product Sans" panose="020B0403030502040203" pitchFamily="34" charset="0"/>
              </a:rPr>
              <a:t>(Marzo y abril)</a:t>
            </a:r>
            <a:r>
              <a:rPr lang="es-CO" sz="2000" dirty="0" smtClean="0">
                <a:latin typeface="Product Sans" panose="020B0403030502040203" pitchFamily="34" charset="0"/>
              </a:rPr>
              <a:t> </a:t>
            </a:r>
            <a:br>
              <a:rPr lang="es-CO" sz="2000" dirty="0" smtClean="0">
                <a:latin typeface="Product Sans" panose="020B0403030502040203" pitchFamily="34" charset="0"/>
              </a:rPr>
            </a:br>
            <a:r>
              <a:rPr lang="es-CO" sz="2000" dirty="0" smtClean="0">
                <a:latin typeface="Product Sans" panose="020B0403030502040203" pitchFamily="34" charset="0"/>
              </a:rPr>
              <a:t>* Es una clase a la semana y esta tiene una duración de 2 horas.</a:t>
            </a:r>
            <a:br>
              <a:rPr lang="es-CO" sz="2000" dirty="0" smtClean="0">
                <a:latin typeface="Product Sans" panose="020B0403030502040203" pitchFamily="34" charset="0"/>
              </a:rPr>
            </a:br>
            <a:r>
              <a:rPr lang="es-CO" sz="2000" dirty="0" smtClean="0">
                <a:latin typeface="Product Sans" panose="020B0403030502040203" pitchFamily="34" charset="0"/>
              </a:rPr>
              <a:t>* Los grupos se elegirán con un sorteo donde puede que te toque el día    miércoles, jueves o viernes de 4:00 p.m. a 6:00 p.m.</a:t>
            </a:r>
            <a:br>
              <a:rPr lang="es-CO" sz="2000" dirty="0" smtClean="0">
                <a:latin typeface="Product Sans" panose="020B0403030502040203" pitchFamily="34" charset="0"/>
              </a:rPr>
            </a:br>
            <a:r>
              <a:rPr lang="es-CO" sz="2000" dirty="0" smtClean="0">
                <a:latin typeface="Product Sans" panose="020B0403030502040203" pitchFamily="34" charset="0"/>
              </a:rPr>
              <a:t>* Las clases serán en el auditorio de la sede principal.</a:t>
            </a:r>
          </a:p>
          <a:p>
            <a:r>
              <a:rPr lang="es-CO" sz="2000" dirty="0" smtClean="0">
                <a:latin typeface="Product Sans" panose="020B0403030502040203" pitchFamily="34" charset="0"/>
              </a:rPr>
              <a:t>Al final del curso recibirás un certificado de participación.</a:t>
            </a:r>
            <a:br>
              <a:rPr lang="es-CO" sz="2000" dirty="0" smtClean="0">
                <a:latin typeface="Product Sans" panose="020B0403030502040203" pitchFamily="34" charset="0"/>
              </a:rPr>
            </a:br>
            <a:r>
              <a:rPr lang="es-CO" sz="2000" dirty="0" smtClean="0">
                <a:latin typeface="Product Sans" panose="020B0403030502040203" pitchFamily="34" charset="0"/>
              </a:rPr>
              <a:t/>
            </a:r>
            <a:br>
              <a:rPr lang="es-CO" sz="2000" dirty="0" smtClean="0">
                <a:latin typeface="Product Sans" panose="020B0403030502040203" pitchFamily="34" charset="0"/>
              </a:rPr>
            </a:br>
            <a:r>
              <a:rPr lang="es-CO" sz="2000" dirty="0" smtClean="0">
                <a:latin typeface="Product Sans" panose="020B0403030502040203" pitchFamily="34" charset="0"/>
              </a:rPr>
              <a:t/>
            </a:r>
            <a:br>
              <a:rPr lang="es-CO" sz="2000" dirty="0" smtClean="0">
                <a:latin typeface="Product Sans" panose="020B0403030502040203" pitchFamily="34" charset="0"/>
              </a:rPr>
            </a:br>
            <a:endParaRPr lang="en-US" sz="2000" dirty="0">
              <a:latin typeface="Product Sans" panose="020B040303050204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15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417" y="545284"/>
            <a:ext cx="8132930" cy="58456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280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 smtClean="0">
                <a:latin typeface="Product Sans" panose="020B0403030502040203" pitchFamily="34" charset="0"/>
              </a:rPr>
              <a:t>Curso de Diseño y </a:t>
            </a:r>
            <a:r>
              <a:rPr lang="es-CO" b="1" dirty="0" err="1">
                <a:latin typeface="Product Sans" panose="020B0403030502040203" pitchFamily="34" charset="0"/>
              </a:rPr>
              <a:t>R</a:t>
            </a:r>
            <a:r>
              <a:rPr lang="es-CO" b="1" dirty="0" err="1" smtClean="0">
                <a:latin typeface="Product Sans" panose="020B0403030502040203" pitchFamily="34" charset="0"/>
              </a:rPr>
              <a:t>enderizado</a:t>
            </a:r>
            <a:r>
              <a:rPr lang="es-CO" b="1" dirty="0" smtClean="0">
                <a:latin typeface="Product Sans" panose="020B0403030502040203" pitchFamily="34" charset="0"/>
              </a:rPr>
              <a:t> 2025</a:t>
            </a:r>
            <a:endParaRPr lang="en-US" b="1" dirty="0">
              <a:latin typeface="Product Sans" panose="020B040303050204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1610685"/>
            <a:ext cx="8915400" cy="4798503"/>
          </a:xfrm>
        </p:spPr>
        <p:txBody>
          <a:bodyPr>
            <a:normAutofit fontScale="55000" lnSpcReduction="20000"/>
          </a:bodyPr>
          <a:lstStyle/>
          <a:p>
            <a:r>
              <a:rPr lang="es-CO" sz="2700" b="1" dirty="0" smtClean="0">
                <a:latin typeface="Product Sans" panose="020B0403030502040203" pitchFamily="34" charset="0"/>
              </a:rPr>
              <a:t>¿Que aprenderás?</a:t>
            </a:r>
            <a:r>
              <a:rPr lang="es-CO" sz="1900" dirty="0" smtClean="0">
                <a:latin typeface="Product Sans" panose="020B0403030502040203" pitchFamily="34" charset="0"/>
              </a:rPr>
              <a:t/>
            </a:r>
            <a:br>
              <a:rPr lang="es-CO" sz="1900" dirty="0" smtClean="0">
                <a:latin typeface="Product Sans" panose="020B0403030502040203" pitchFamily="34" charset="0"/>
              </a:rPr>
            </a:br>
            <a:r>
              <a:rPr lang="es-CO" sz="1900" dirty="0" smtClean="0">
                <a:latin typeface="Product Sans" panose="020B0403030502040203" pitchFamily="34" charset="0"/>
              </a:rPr>
              <a:t/>
            </a:r>
            <a:br>
              <a:rPr lang="es-CO" sz="1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>1. Modelar con </a:t>
            </a:r>
            <a:r>
              <a:rPr lang="es-CO" sz="2900" dirty="0" err="1" smtClean="0">
                <a:latin typeface="Product Sans" panose="020B0403030502040203" pitchFamily="34" charset="0"/>
              </a:rPr>
              <a:t>SketcUp</a:t>
            </a:r>
            <a:r>
              <a:rPr lang="es-CO" sz="2900" dirty="0" smtClean="0">
                <a:latin typeface="Product Sans" panose="020B0403030502040203" pitchFamily="34" charset="0"/>
              </a:rPr>
              <a:t> 2024 (Avanzado)</a:t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/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>2. Aplicar texturas de nuestro portafolio (</a:t>
            </a:r>
            <a:r>
              <a:rPr lang="es-CO" sz="2900" dirty="0" err="1" smtClean="0">
                <a:latin typeface="Product Sans" panose="020B0403030502040203" pitchFamily="34" charset="0"/>
              </a:rPr>
              <a:t>Duratex</a:t>
            </a:r>
            <a:r>
              <a:rPr lang="es-CO" sz="2900" dirty="0" smtClean="0">
                <a:latin typeface="Product Sans" panose="020B0403030502040203" pitchFamily="34" charset="0"/>
              </a:rPr>
              <a:t> – Arauco – </a:t>
            </a:r>
            <a:r>
              <a:rPr lang="es-CO" sz="2900" dirty="0" err="1" smtClean="0">
                <a:latin typeface="Product Sans" panose="020B0403030502040203" pitchFamily="34" charset="0"/>
              </a:rPr>
              <a:t>Primadera</a:t>
            </a:r>
            <a:r>
              <a:rPr lang="es-CO" sz="2900" dirty="0" smtClean="0">
                <a:latin typeface="Product Sans" panose="020B0403030502040203" pitchFamily="34" charset="0"/>
              </a:rPr>
              <a:t>, </a:t>
            </a:r>
            <a:r>
              <a:rPr lang="es-CO" sz="2900" dirty="0" err="1" smtClean="0">
                <a:latin typeface="Product Sans" panose="020B0403030502040203" pitchFamily="34" charset="0"/>
              </a:rPr>
              <a:t>etc</a:t>
            </a:r>
            <a:r>
              <a:rPr lang="es-CO" sz="2900" dirty="0" smtClean="0">
                <a:latin typeface="Product Sans" panose="020B0403030502040203" pitchFamily="34" charset="0"/>
              </a:rPr>
              <a:t>)</a:t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/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>3. Generar despiece.</a:t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/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>4. Generar plano de fabricación y crear tu propia plantilla.</a:t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/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>5. </a:t>
            </a:r>
            <a:r>
              <a:rPr lang="es-CO" sz="2900" dirty="0" err="1" smtClean="0">
                <a:latin typeface="Product Sans" panose="020B0403030502040203" pitchFamily="34" charset="0"/>
              </a:rPr>
              <a:t>Renderizar</a:t>
            </a:r>
            <a:r>
              <a:rPr lang="es-CO" sz="2900" dirty="0" smtClean="0">
                <a:latin typeface="Product Sans" panose="020B0403030502040203" pitchFamily="34" charset="0"/>
              </a:rPr>
              <a:t> con </a:t>
            </a:r>
            <a:r>
              <a:rPr lang="es-CO" sz="2900" dirty="0" err="1" smtClean="0">
                <a:latin typeface="Product Sans" panose="020B0403030502040203" pitchFamily="34" charset="0"/>
              </a:rPr>
              <a:t>Vray</a:t>
            </a:r>
            <a:r>
              <a:rPr lang="es-CO" sz="2900" dirty="0" smtClean="0">
                <a:latin typeface="Product Sans" panose="020B0403030502040203" pitchFamily="34" charset="0"/>
              </a:rPr>
              <a:t> 7</a:t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/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>6 . Calculo del </a:t>
            </a:r>
            <a:r>
              <a:rPr lang="es-CO" sz="2900" dirty="0" err="1" smtClean="0">
                <a:latin typeface="Product Sans" panose="020B0403030502040203" pitchFamily="34" charset="0"/>
              </a:rPr>
              <a:t>render</a:t>
            </a:r>
            <a:r>
              <a:rPr lang="es-CO" sz="2900" dirty="0" smtClean="0">
                <a:latin typeface="Product Sans" panose="020B0403030502040203" pitchFamily="34" charset="0"/>
              </a:rPr>
              <a:t> con luz natural y artificial</a:t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/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>7. Crear materiales y configurar</a:t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/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>8. Pre-producción y post-producción</a:t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/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>9. Exportar </a:t>
            </a:r>
            <a:r>
              <a:rPr lang="es-CO" sz="2900" dirty="0" err="1" smtClean="0">
                <a:latin typeface="Product Sans" panose="020B0403030502040203" pitchFamily="34" charset="0"/>
              </a:rPr>
              <a:t>render</a:t>
            </a:r>
            <a:r>
              <a:rPr lang="es-CO" sz="2900" dirty="0">
                <a:latin typeface="Product Sans" panose="020B0403030502040203" pitchFamily="34" charset="0"/>
              </a:rPr>
              <a:t/>
            </a:r>
            <a:br>
              <a:rPr lang="es-CO" sz="2900" dirty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/>
            </a:r>
            <a:br>
              <a:rPr lang="es-CO" sz="2900" dirty="0" smtClean="0">
                <a:latin typeface="Product Sans" panose="020B0403030502040203" pitchFamily="34" charset="0"/>
              </a:rPr>
            </a:br>
            <a:r>
              <a:rPr lang="es-CO" sz="2900" dirty="0" smtClean="0">
                <a:latin typeface="Product Sans" panose="020B0403030502040203" pitchFamily="34" charset="0"/>
              </a:rPr>
              <a:t>10. ¡¡¡</a:t>
            </a:r>
            <a:r>
              <a:rPr lang="es-CO" sz="2900" dirty="0" err="1" smtClean="0">
                <a:latin typeface="Product Sans" panose="020B0403030502040203" pitchFamily="34" charset="0"/>
              </a:rPr>
              <a:t>Yupiiiii</a:t>
            </a:r>
            <a:r>
              <a:rPr lang="es-CO" sz="2900" dirty="0" smtClean="0">
                <a:latin typeface="Product Sans" panose="020B0403030502040203" pitchFamily="34" charset="0"/>
              </a:rPr>
              <a:t> me </a:t>
            </a:r>
            <a:r>
              <a:rPr lang="es-CO" sz="2900" dirty="0" err="1" smtClean="0">
                <a:latin typeface="Product Sans" panose="020B0403030502040203" pitchFamily="34" charset="0"/>
              </a:rPr>
              <a:t>gradueee</a:t>
            </a:r>
            <a:r>
              <a:rPr lang="es-CO" sz="2900" dirty="0" smtClean="0">
                <a:latin typeface="Product Sans" panose="020B0403030502040203" pitchFamily="34" charset="0"/>
              </a:rPr>
              <a:t>!!! </a:t>
            </a:r>
          </a:p>
          <a:p>
            <a:pPr marL="0" indent="0">
              <a:buNone/>
            </a:pPr>
            <a:r>
              <a:rPr lang="es-C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80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3024" y="677769"/>
            <a:ext cx="4702701" cy="2375824"/>
          </a:xfrm>
        </p:spPr>
        <p:txBody>
          <a:bodyPr>
            <a:normAutofit/>
          </a:bodyPr>
          <a:lstStyle/>
          <a:p>
            <a:r>
              <a:rPr lang="es-CO" b="1" dirty="0" smtClean="0">
                <a:latin typeface="Product Sans" panose="020B0403030502040203" pitchFamily="34" charset="0"/>
              </a:rPr>
              <a:t>Proyecto a realizar</a:t>
            </a:r>
            <a:br>
              <a:rPr lang="es-CO" b="1" dirty="0" smtClean="0">
                <a:latin typeface="Product Sans" panose="020B0403030502040203" pitchFamily="34" charset="0"/>
              </a:rPr>
            </a:br>
            <a:r>
              <a:rPr lang="es-CO" b="1" dirty="0" smtClean="0">
                <a:latin typeface="Product Sans" panose="020B0403030502040203" pitchFamily="34" charset="0"/>
              </a:rPr>
              <a:t/>
            </a:r>
            <a:br>
              <a:rPr lang="es-CO" b="1" dirty="0" smtClean="0">
                <a:latin typeface="Product Sans" panose="020B0403030502040203" pitchFamily="34" charset="0"/>
              </a:rPr>
            </a:br>
            <a:r>
              <a:rPr lang="es-CO" b="1" dirty="0" smtClean="0">
                <a:latin typeface="Product Sans" panose="020B0403030502040203" pitchFamily="34" charset="0"/>
              </a:rPr>
              <a:t/>
            </a:r>
            <a:br>
              <a:rPr lang="es-CO" b="1" dirty="0" smtClean="0">
                <a:latin typeface="Product Sans" panose="020B0403030502040203" pitchFamily="34" charset="0"/>
              </a:rPr>
            </a:br>
            <a:r>
              <a:rPr lang="es-CO" b="1" dirty="0" smtClean="0">
                <a:latin typeface="Product Sans" panose="020B0403030502040203" pitchFamily="34" charset="0"/>
              </a:rPr>
              <a:t>     Mueble de TV</a:t>
            </a:r>
            <a:endParaRPr lang="en-US" b="1" dirty="0">
              <a:latin typeface="Product Sans" panose="020B0403030502040203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228" y="394283"/>
            <a:ext cx="4848837" cy="606104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3078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69409" y="593879"/>
            <a:ext cx="9210385" cy="2375824"/>
          </a:xfrm>
        </p:spPr>
        <p:txBody>
          <a:bodyPr>
            <a:normAutofit/>
          </a:bodyPr>
          <a:lstStyle/>
          <a:p>
            <a:r>
              <a:rPr lang="es-CO" b="1" dirty="0" smtClean="0">
                <a:latin typeface="Product Sans" panose="020B0403030502040203" pitchFamily="34" charset="0"/>
              </a:rPr>
              <a:t>Modelado </a:t>
            </a:r>
            <a:r>
              <a:rPr lang="es-CO" b="1" dirty="0" err="1" smtClean="0">
                <a:latin typeface="Product Sans" panose="020B0403030502040203" pitchFamily="34" charset="0"/>
              </a:rPr>
              <a:t>SketchUp</a:t>
            </a:r>
            <a:r>
              <a:rPr lang="es-CO" b="1" dirty="0" smtClean="0">
                <a:latin typeface="Product Sans" panose="020B0403030502040203" pitchFamily="34" charset="0"/>
              </a:rPr>
              <a:t> 2024 </a:t>
            </a:r>
            <a:r>
              <a:rPr lang="es-CO" i="1" dirty="0" smtClean="0">
                <a:latin typeface="Product Sans" panose="020B0403030502040203" pitchFamily="34" charset="0"/>
              </a:rPr>
              <a:t>(Ambientación)</a:t>
            </a:r>
            <a:endParaRPr lang="en-US" i="1" dirty="0">
              <a:latin typeface="Product Sans" panose="020B0403030502040203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03" y="1384183"/>
            <a:ext cx="9349791" cy="500798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3905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69409" y="593879"/>
            <a:ext cx="9210385" cy="2375824"/>
          </a:xfrm>
        </p:spPr>
        <p:txBody>
          <a:bodyPr>
            <a:normAutofit/>
          </a:bodyPr>
          <a:lstStyle/>
          <a:p>
            <a:r>
              <a:rPr lang="es-CO" b="1" dirty="0" smtClean="0">
                <a:latin typeface="Product Sans" panose="020B0403030502040203" pitchFamily="34" charset="0"/>
              </a:rPr>
              <a:t>Aplicaciones</a:t>
            </a:r>
            <a:br>
              <a:rPr lang="es-CO" b="1" dirty="0" smtClean="0">
                <a:latin typeface="Product Sans" panose="020B0403030502040203" pitchFamily="34" charset="0"/>
              </a:rPr>
            </a:br>
            <a:r>
              <a:rPr lang="es-CO" b="1" dirty="0" smtClean="0">
                <a:latin typeface="Product Sans" panose="020B0403030502040203" pitchFamily="34" charset="0"/>
              </a:rPr>
              <a:t>en el diseño.</a:t>
            </a:r>
            <a:endParaRPr lang="en-US" i="1" dirty="0">
              <a:latin typeface="Product Sans" panose="020B040303050204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618" y="253427"/>
            <a:ext cx="6333688" cy="63336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8950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69409" y="593879"/>
            <a:ext cx="9210385" cy="2375824"/>
          </a:xfrm>
        </p:spPr>
        <p:txBody>
          <a:bodyPr>
            <a:normAutofit/>
          </a:bodyPr>
          <a:lstStyle/>
          <a:p>
            <a:r>
              <a:rPr lang="es-CO" b="1" dirty="0" err="1" smtClean="0">
                <a:latin typeface="Product Sans" panose="020B0403030502040203" pitchFamily="34" charset="0"/>
              </a:rPr>
              <a:t>LayOut</a:t>
            </a:r>
            <a:r>
              <a:rPr lang="es-CO" b="1" dirty="0" smtClean="0">
                <a:latin typeface="Product Sans" panose="020B0403030502040203" pitchFamily="34" charset="0"/>
              </a:rPr>
              <a:t> o plano de fabricación</a:t>
            </a:r>
            <a:endParaRPr lang="en-US" i="1" dirty="0">
              <a:latin typeface="Product Sans" panose="020B040303050204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320" y="1386559"/>
            <a:ext cx="9630561" cy="517642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3724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69409" y="593879"/>
            <a:ext cx="9210385" cy="2375824"/>
          </a:xfrm>
        </p:spPr>
        <p:txBody>
          <a:bodyPr>
            <a:normAutofit/>
          </a:bodyPr>
          <a:lstStyle/>
          <a:p>
            <a:r>
              <a:rPr lang="es-CO" b="1" dirty="0" smtClean="0">
                <a:latin typeface="Product Sans" panose="020B0403030502040203" pitchFamily="34" charset="0"/>
              </a:rPr>
              <a:t>Despiece en base al diseño</a:t>
            </a:r>
            <a:endParaRPr lang="en-US" i="1" dirty="0">
              <a:latin typeface="Product Sans" panose="020B0403030502040203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086" y="1540595"/>
            <a:ext cx="9950470" cy="493496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4006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022" y="470019"/>
            <a:ext cx="4694846" cy="625979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22487" y="532960"/>
            <a:ext cx="9210385" cy="5098718"/>
          </a:xfrm>
        </p:spPr>
        <p:txBody>
          <a:bodyPr>
            <a:normAutofit/>
          </a:bodyPr>
          <a:lstStyle/>
          <a:p>
            <a:r>
              <a:rPr lang="es-CO" sz="5000" b="1" dirty="0" smtClean="0">
                <a:latin typeface="Product Sans" panose="020B0403030502040203" pitchFamily="34" charset="0"/>
              </a:rPr>
              <a:t>Clase práctica</a:t>
            </a:r>
            <a:r>
              <a:rPr lang="es-CO" b="1" dirty="0" smtClean="0">
                <a:latin typeface="Product Sans" panose="020B0403030502040203" pitchFamily="34" charset="0"/>
              </a:rPr>
              <a:t/>
            </a:r>
            <a:br>
              <a:rPr lang="es-CO" b="1" dirty="0" smtClean="0">
                <a:latin typeface="Product Sans" panose="020B0403030502040203" pitchFamily="34" charset="0"/>
              </a:rPr>
            </a:br>
            <a:r>
              <a:rPr lang="es-CO" b="1" dirty="0" smtClean="0">
                <a:latin typeface="Product Sans" panose="020B0403030502040203" pitchFamily="34" charset="0"/>
              </a:rPr>
              <a:t/>
            </a:r>
            <a:br>
              <a:rPr lang="es-CO" b="1" dirty="0" smtClean="0">
                <a:latin typeface="Product Sans" panose="020B0403030502040203" pitchFamily="34" charset="0"/>
              </a:rPr>
            </a:br>
            <a:r>
              <a:rPr lang="es-CO" b="1" dirty="0" smtClean="0">
                <a:latin typeface="Product Sans" panose="020B0403030502040203" pitchFamily="34" charset="0"/>
              </a:rPr>
              <a:t/>
            </a:r>
            <a:br>
              <a:rPr lang="es-CO" b="1" dirty="0" smtClean="0">
                <a:latin typeface="Product Sans" panose="020B0403030502040203" pitchFamily="34" charset="0"/>
              </a:rPr>
            </a:br>
            <a:r>
              <a:rPr lang="es-CO" b="1" dirty="0" smtClean="0">
                <a:latin typeface="Product Sans" panose="020B0403030502040203" pitchFamily="34" charset="0"/>
              </a:rPr>
              <a:t/>
            </a:r>
            <a:br>
              <a:rPr lang="es-CO" b="1" dirty="0" smtClean="0">
                <a:latin typeface="Product Sans" panose="020B0403030502040203" pitchFamily="34" charset="0"/>
              </a:rPr>
            </a:br>
            <a:r>
              <a:rPr lang="es-CO" b="1" dirty="0" smtClean="0">
                <a:latin typeface="Product Sans" panose="020B0403030502040203" pitchFamily="34" charset="0"/>
              </a:rPr>
              <a:t/>
            </a:r>
            <a:br>
              <a:rPr lang="es-CO" b="1" dirty="0" smtClean="0">
                <a:latin typeface="Product Sans" panose="020B0403030502040203" pitchFamily="34" charset="0"/>
              </a:rPr>
            </a:br>
            <a:r>
              <a:rPr lang="es-CO" sz="4200" b="1" dirty="0" smtClean="0">
                <a:latin typeface="Product Sans" panose="020B0403030502040203" pitchFamily="34" charset="0"/>
              </a:rPr>
              <a:t>Armado del</a:t>
            </a:r>
            <a:br>
              <a:rPr lang="es-CO" sz="4200" b="1" dirty="0" smtClean="0">
                <a:latin typeface="Product Sans" panose="020B0403030502040203" pitchFamily="34" charset="0"/>
              </a:rPr>
            </a:br>
            <a:r>
              <a:rPr lang="es-CO" sz="4200" b="1" dirty="0" smtClean="0">
                <a:latin typeface="Product Sans" panose="020B0403030502040203" pitchFamily="34" charset="0"/>
              </a:rPr>
              <a:t>mueble diseñado.</a:t>
            </a:r>
            <a:endParaRPr lang="en-US" sz="4200" i="1" dirty="0">
              <a:latin typeface="Product Sans" panose="020B040303050204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48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22487" y="532960"/>
            <a:ext cx="9210385" cy="993836"/>
          </a:xfrm>
        </p:spPr>
        <p:txBody>
          <a:bodyPr>
            <a:normAutofit fontScale="90000"/>
          </a:bodyPr>
          <a:lstStyle/>
          <a:p>
            <a:r>
              <a:rPr lang="es-CO" sz="5000" b="1" dirty="0" err="1" smtClean="0">
                <a:latin typeface="Product Sans" panose="020B0403030502040203" pitchFamily="34" charset="0"/>
              </a:rPr>
              <a:t>Renderizado</a:t>
            </a:r>
            <a:r>
              <a:rPr lang="es-CO" sz="5000" b="1" dirty="0" smtClean="0">
                <a:latin typeface="Product Sans" panose="020B0403030502040203" pitchFamily="34" charset="0"/>
              </a:rPr>
              <a:t> con </a:t>
            </a:r>
            <a:r>
              <a:rPr lang="es-CO" sz="5000" b="1" dirty="0" err="1" smtClean="0">
                <a:latin typeface="Product Sans" panose="020B0403030502040203" pitchFamily="34" charset="0"/>
              </a:rPr>
              <a:t>Vray</a:t>
            </a:r>
            <a:r>
              <a:rPr lang="es-CO" sz="5000" b="1" dirty="0" smtClean="0">
                <a:latin typeface="Product Sans" panose="020B0403030502040203" pitchFamily="34" charset="0"/>
              </a:rPr>
              <a:t> 7</a:t>
            </a:r>
            <a:r>
              <a:rPr lang="es-CO" b="1" dirty="0" smtClean="0">
                <a:latin typeface="Product Sans" panose="020B0403030502040203" pitchFamily="34" charset="0"/>
              </a:rPr>
              <a:t/>
            </a:r>
            <a:br>
              <a:rPr lang="es-CO" b="1" dirty="0" smtClean="0">
                <a:latin typeface="Product Sans" panose="020B0403030502040203" pitchFamily="34" charset="0"/>
              </a:rPr>
            </a:br>
            <a:r>
              <a:rPr lang="es-CO" b="1" dirty="0" smtClean="0">
                <a:latin typeface="Product Sans" panose="020B0403030502040203" pitchFamily="34" charset="0"/>
              </a:rPr>
              <a:t/>
            </a:r>
            <a:br>
              <a:rPr lang="es-CO" b="1" dirty="0" smtClean="0">
                <a:latin typeface="Product Sans" panose="020B0403030502040203" pitchFamily="34" charset="0"/>
              </a:rPr>
            </a:br>
            <a:r>
              <a:rPr lang="es-CO" b="1" dirty="0" smtClean="0">
                <a:latin typeface="Product Sans" panose="020B0403030502040203" pitchFamily="34" charset="0"/>
              </a:rPr>
              <a:t/>
            </a:r>
            <a:br>
              <a:rPr lang="es-CO" b="1" dirty="0" smtClean="0">
                <a:latin typeface="Product Sans" panose="020B0403030502040203" pitchFamily="34" charset="0"/>
              </a:rPr>
            </a:br>
            <a:r>
              <a:rPr lang="es-CO" b="1" dirty="0" smtClean="0">
                <a:latin typeface="Product Sans" panose="020B0403030502040203" pitchFamily="34" charset="0"/>
              </a:rPr>
              <a:t/>
            </a:r>
            <a:br>
              <a:rPr lang="es-CO" b="1" dirty="0" smtClean="0">
                <a:latin typeface="Product Sans" panose="020B0403030502040203" pitchFamily="34" charset="0"/>
              </a:rPr>
            </a:br>
            <a:r>
              <a:rPr lang="es-CO" b="1" dirty="0" smtClean="0">
                <a:latin typeface="Product Sans" panose="020B0403030502040203" pitchFamily="34" charset="0"/>
              </a:rPr>
              <a:t/>
            </a:r>
            <a:br>
              <a:rPr lang="es-CO" b="1" dirty="0" smtClean="0">
                <a:latin typeface="Product Sans" panose="020B0403030502040203" pitchFamily="34" charset="0"/>
              </a:rPr>
            </a:br>
            <a:endParaRPr lang="en-US" sz="4200" i="1" dirty="0">
              <a:latin typeface="Product Sans" panose="020B0403030502040203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51" y="1426128"/>
            <a:ext cx="4060271" cy="228390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6" y="1426128"/>
            <a:ext cx="3773182" cy="212241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25" y="3878334"/>
            <a:ext cx="4529122" cy="254763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757" y="994094"/>
            <a:ext cx="3055428" cy="543187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136" y="3953836"/>
            <a:ext cx="3440419" cy="193523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1715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 smtClean="0">
                <a:latin typeface="Product Sans" panose="020B0403030502040203" pitchFamily="34" charset="0"/>
              </a:rPr>
              <a:t>Características del equipo </a:t>
            </a:r>
            <a:endParaRPr lang="en-US" b="1" dirty="0">
              <a:latin typeface="Product Sans" panose="020B040303050204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80809" y="2007549"/>
            <a:ext cx="8915400" cy="3777622"/>
          </a:xfrm>
        </p:spPr>
        <p:txBody>
          <a:bodyPr>
            <a:normAutofit/>
          </a:bodyPr>
          <a:lstStyle/>
          <a:p>
            <a:r>
              <a:rPr lang="es-CO" sz="2500" dirty="0" smtClean="0">
                <a:latin typeface="Product Sans" panose="020B0403030502040203" pitchFamily="34" charset="0"/>
              </a:rPr>
              <a:t>1. Procesador Core i5 de ultima generación si es posible</a:t>
            </a:r>
          </a:p>
          <a:p>
            <a:r>
              <a:rPr lang="es-CO" sz="2500" dirty="0" smtClean="0">
                <a:latin typeface="Product Sans" panose="020B0403030502040203" pitchFamily="34" charset="0"/>
              </a:rPr>
              <a:t>2. Memoria RAM 16gb mínimo </a:t>
            </a:r>
          </a:p>
          <a:p>
            <a:r>
              <a:rPr lang="es-CO" sz="2500" dirty="0" smtClean="0">
                <a:latin typeface="Product Sans" panose="020B0403030502040203" pitchFamily="34" charset="0"/>
              </a:rPr>
              <a:t>3. Disco solido mínimo de 512gb (Para guardar archivos un disco externo)</a:t>
            </a:r>
          </a:p>
          <a:p>
            <a:r>
              <a:rPr lang="es-CO" sz="2500" dirty="0" smtClean="0">
                <a:latin typeface="Product Sans" panose="020B0403030502040203" pitchFamily="34" charset="0"/>
              </a:rPr>
              <a:t>4. Tarjeta grafica NVIDIA RTX serie 2060 o 3050</a:t>
            </a:r>
          </a:p>
          <a:p>
            <a:r>
              <a:rPr lang="es-ES" sz="2500" dirty="0">
                <a:latin typeface="Product Sans" panose="020B0403030502040203" pitchFamily="34" charset="0"/>
              </a:rPr>
              <a:t>En equipos AMD </a:t>
            </a:r>
            <a:r>
              <a:rPr lang="es-ES" sz="2500" dirty="0" err="1">
                <a:latin typeface="Product Sans" panose="020B0403030502040203" pitchFamily="34" charset="0"/>
              </a:rPr>
              <a:t>Ryzen</a:t>
            </a:r>
            <a:r>
              <a:rPr lang="es-ES" sz="2500" dirty="0">
                <a:latin typeface="Product Sans" panose="020B0403030502040203" pitchFamily="34" charset="0"/>
              </a:rPr>
              <a:t> 7 (Con tarjeta </a:t>
            </a:r>
            <a:r>
              <a:rPr lang="es-ES" sz="2500" dirty="0" smtClean="0">
                <a:latin typeface="Product Sans" panose="020B0403030502040203" pitchFamily="34" charset="0"/>
              </a:rPr>
              <a:t>gráfica)</a:t>
            </a:r>
            <a:endParaRPr lang="es-CO" sz="2500" dirty="0" smtClean="0">
              <a:latin typeface="Product Sans" panose="020B040303050204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68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75079" y="2649463"/>
            <a:ext cx="8911687" cy="2862574"/>
          </a:xfrm>
        </p:spPr>
        <p:txBody>
          <a:bodyPr>
            <a:normAutofit/>
          </a:bodyPr>
          <a:lstStyle/>
          <a:p>
            <a:r>
              <a:rPr lang="es-CO" sz="6000" b="1" dirty="0" smtClean="0">
                <a:latin typeface="Product Sans" panose="020B0403030502040203" pitchFamily="34" charset="0"/>
              </a:rPr>
              <a:t>¿Y los programas?</a:t>
            </a:r>
            <a:br>
              <a:rPr lang="es-CO" sz="6000" b="1" dirty="0" smtClean="0">
                <a:latin typeface="Product Sans" panose="020B0403030502040203" pitchFamily="34" charset="0"/>
              </a:rPr>
            </a:br>
            <a:r>
              <a:rPr lang="es-CO" sz="6000" b="1" dirty="0" smtClean="0">
                <a:latin typeface="Product Sans" panose="020B0403030502040203" pitchFamily="34" charset="0"/>
              </a:rPr>
              <a:t>                             </a:t>
            </a:r>
            <a:r>
              <a:rPr lang="es-CO" sz="5000" dirty="0" smtClean="0">
                <a:latin typeface="Product Sans" panose="020B0403030502040203" pitchFamily="34" charset="0"/>
              </a:rPr>
              <a:t>¿Qué o que?</a:t>
            </a:r>
            <a:endParaRPr lang="en-US" sz="5000" dirty="0">
              <a:latin typeface="Product Sans" panose="020B040303050204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44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50579" y="1852508"/>
            <a:ext cx="8911687" cy="3684225"/>
          </a:xfrm>
        </p:spPr>
        <p:txBody>
          <a:bodyPr>
            <a:normAutofit fontScale="90000"/>
          </a:bodyPr>
          <a:lstStyle/>
          <a:p>
            <a:r>
              <a:rPr lang="es-CO" sz="5600" dirty="0" smtClean="0">
                <a:latin typeface="Product Sans" panose="020B0403030502040203" pitchFamily="34" charset="0"/>
              </a:rPr>
              <a:t>Se hará un grupo de </a:t>
            </a:r>
            <a:r>
              <a:rPr lang="es-CO" sz="5600" b="1" dirty="0" smtClean="0">
                <a:latin typeface="Product Sans" panose="020B0403030502040203" pitchFamily="34" charset="0"/>
              </a:rPr>
              <a:t>WhatsApp</a:t>
            </a:r>
            <a:r>
              <a:rPr lang="es-CO" sz="5600" dirty="0" smtClean="0">
                <a:latin typeface="Product Sans" panose="020B0403030502040203" pitchFamily="34" charset="0"/>
              </a:rPr>
              <a:t> donde solo el administrador publica temas</a:t>
            </a:r>
            <a:br>
              <a:rPr lang="es-CO" sz="5600" dirty="0" smtClean="0">
                <a:latin typeface="Product Sans" panose="020B0403030502040203" pitchFamily="34" charset="0"/>
              </a:rPr>
            </a:br>
            <a:r>
              <a:rPr lang="es-CO" sz="5600" dirty="0" smtClean="0">
                <a:latin typeface="Product Sans" panose="020B0403030502040203" pitchFamily="34" charset="0"/>
              </a:rPr>
              <a:t>solamente </a:t>
            </a:r>
            <a:r>
              <a:rPr lang="en-US" sz="6000" b="1" dirty="0">
                <a:latin typeface="Product Sans" panose="020B0403030502040203" pitchFamily="34" charset="0"/>
              </a:rPr>
              <a:t>ACADÉMICOS. </a:t>
            </a:r>
            <a:r>
              <a:rPr lang="es-CO" sz="6000" b="1" dirty="0" smtClean="0">
                <a:latin typeface="Product Sans" panose="020B0403030502040203" pitchFamily="34" charset="0"/>
              </a:rPr>
              <a:t/>
            </a:r>
            <a:br>
              <a:rPr lang="es-CO" sz="6000" b="1" dirty="0" smtClean="0">
                <a:latin typeface="Product Sans" panose="020B0403030502040203" pitchFamily="34" charset="0"/>
              </a:rPr>
            </a:br>
            <a:r>
              <a:rPr lang="es-CO" sz="6000" b="1" dirty="0" smtClean="0">
                <a:latin typeface="Product Sans" panose="020B0403030502040203" pitchFamily="34" charset="0"/>
              </a:rPr>
              <a:t>                       </a:t>
            </a:r>
            <a:endParaRPr lang="en-US" sz="5000" dirty="0">
              <a:latin typeface="Product Sans" panose="020B040303050204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42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F666971-E9B8-4E28-BFBA-F80E97864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979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6"/>
    </mc:Choice>
    <mc:Fallback xmlns="">
      <p:transition spd="slow" advTm="1256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3FE1165-128B-4B84-8F12-F880DCB6F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9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8"/>
    </mc:Choice>
    <mc:Fallback xmlns="">
      <p:transition spd="slow" advTm="1248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8EA15D9-EA9B-41FC-829A-693A4F84C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418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6190173-840D-4AAA-869E-E8B32564D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186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5E007D9-EC56-4A54-9EC4-4621C33E0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586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B6839DC-89EC-4D21-AE35-B94FA3098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16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12D5A31-AC61-444A-ADBF-A1183E6B2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34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BBFCA31-A283-4E5A-9CCF-E8345F152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122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BB902E4-6AFD-4FD5-B225-6C861D931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52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826E265-8509-428A-9DDC-1866B61F8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76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F2CE814-8229-424D-B44F-0BFE556A9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699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5F09FE4-8AE8-496B-A63C-DDBC56AC3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012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43EF618-2458-44A8-A2CB-98C666CA99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4333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293B0AC-F505-4800-A3CF-2E9E0ED71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500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373C800-35EC-4C71-AEAA-AA347EB6F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620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B1D588B-2B44-4D9D-984D-35A1F3C71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804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939201E-7B35-4BB1-B420-1664CFC67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994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1E1D2AA-8A98-4709-AAEE-33E8D8A80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969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780B390-1F93-4D13-B809-7F57BA1F8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804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85D6F05-F86B-4859-B0ED-02F10B336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05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570FE72-9ADD-47A7-8F6D-3A2F5094F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075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9078B76-1379-4A59-B042-FF366704C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306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6614064-7DEC-4FC0-8BC6-3A506E31B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886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B39AC9E-1402-4C75-9AD2-34EC4BC5E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016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4187297-E9B8-45F0-8B41-B5051CD8A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282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5F9BD11-0BA5-41EF-A003-62239EDAD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775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ED59202-5BC6-4B3E-86A4-4F71AD085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628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CEE3AAA-A5C2-4DAA-8C86-1C4BE8863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270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1724B6C-6F68-49F1-A3CA-D6C3BCF73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4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1994E38-8EC5-4DFE-BE0A-9F79F09C5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84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81842DD-37C2-4A1A-A307-35B7929AB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388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1CD0802-4631-497A-839A-CC2CC2E3A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631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CD304E3-4532-4362-9002-558E4A4FA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9391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633272D-1227-47FF-B2E6-7B62BF1C1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041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0F4D350-070C-4122-B140-9208481AD3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96080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5A8C63E-6C5C-4FC9-AB4B-FE85442B3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083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9B8D28B-2E7A-4EC6-8350-E2F1FFD16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067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6113A92-E92D-4A01-8367-E70AD083A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176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7B39791-0A48-4B96-ADCD-D3707C350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877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D703E98-23C6-43DD-AB41-7A983D56B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720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DBD7F91-EE55-401B-92FC-DDB7EB6AF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249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307</TotalTime>
  <Words>145</Words>
  <Application>Microsoft Office PowerPoint</Application>
  <PresentationFormat>Panorámica</PresentationFormat>
  <Paragraphs>22</Paragraphs>
  <Slides>55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55</vt:i4>
      </vt:variant>
    </vt:vector>
  </HeadingPairs>
  <TitlesOfParts>
    <vt:vector size="60" baseType="lpstr">
      <vt:lpstr>Arial</vt:lpstr>
      <vt:lpstr>Century Gothic</vt:lpstr>
      <vt:lpstr>Product Sans</vt:lpstr>
      <vt:lpstr>Wingdings 3</vt:lpstr>
      <vt:lpstr>Espiral</vt:lpstr>
      <vt:lpstr>Presentación de PowerPoint</vt:lpstr>
      <vt:lpstr>Curso de diseño y Renderizado 2025</vt:lpstr>
      <vt:lpstr>Presentación de PowerPoint</vt:lpstr>
      <vt:lpstr>Curso de Diseño y Renderizado 2025</vt:lpstr>
      <vt:lpstr>Proyecto a realizar        Mueble de TV</vt:lpstr>
      <vt:lpstr>Modelado SketchUp 2024 (Ambientación)</vt:lpstr>
      <vt:lpstr>Aplicaciones en el diseño.</vt:lpstr>
      <vt:lpstr>LayOut o plano de fabricación</vt:lpstr>
      <vt:lpstr>Despiece en base al diseño</vt:lpstr>
      <vt:lpstr>Clase práctica     Armado del mueble diseñado.</vt:lpstr>
      <vt:lpstr>Renderizado con Vray 7     </vt:lpstr>
      <vt:lpstr>Características del equipo </vt:lpstr>
      <vt:lpstr>¿Y los programas?                              ¿Qué o que?</vt:lpstr>
      <vt:lpstr>Se hará un grupo de WhatsApp donde solo el administrador publica temas solamente ACADÉMICOS.                    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Nilton Badel</dc:creator>
  <cp:lastModifiedBy>Marketing</cp:lastModifiedBy>
  <cp:revision>12</cp:revision>
  <dcterms:created xsi:type="dcterms:W3CDTF">2023-11-15T18:04:45Z</dcterms:created>
  <dcterms:modified xsi:type="dcterms:W3CDTF">2025-03-06T17:10:28Z</dcterms:modified>
</cp:coreProperties>
</file>